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BAD"/>
    <a:srgbClr val="B853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C748E-E605-4A6C-A402-644DD8B2752C}" type="datetimeFigureOut">
              <a:rPr lang="fr-FR" smtClean="0"/>
              <a:t>01/12/2022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0DBA-5DB7-4303-9CD7-FE03DC9F81D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224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C748E-E605-4A6C-A402-644DD8B2752C}" type="datetimeFigureOut">
              <a:rPr lang="fr-FR" smtClean="0"/>
              <a:t>01/12/2022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0DBA-5DB7-4303-9CD7-FE03DC9F81D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3567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C748E-E605-4A6C-A402-644DD8B2752C}" type="datetimeFigureOut">
              <a:rPr lang="fr-FR" smtClean="0"/>
              <a:t>01/12/2022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0DBA-5DB7-4303-9CD7-FE03DC9F81D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6373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C748E-E605-4A6C-A402-644DD8B2752C}" type="datetimeFigureOut">
              <a:rPr lang="fr-FR" smtClean="0"/>
              <a:t>01/12/2022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0DBA-5DB7-4303-9CD7-FE03DC9F81D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444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C748E-E605-4A6C-A402-644DD8B2752C}" type="datetimeFigureOut">
              <a:rPr lang="fr-FR" smtClean="0"/>
              <a:t>01/12/2022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0DBA-5DB7-4303-9CD7-FE03DC9F81D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540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C748E-E605-4A6C-A402-644DD8B2752C}" type="datetimeFigureOut">
              <a:rPr lang="fr-FR" smtClean="0"/>
              <a:t>01/12/2022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0DBA-5DB7-4303-9CD7-FE03DC9F81D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726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C748E-E605-4A6C-A402-644DD8B2752C}" type="datetimeFigureOut">
              <a:rPr lang="fr-FR" smtClean="0"/>
              <a:t>01/12/2022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0DBA-5DB7-4303-9CD7-FE03DC9F81D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033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C748E-E605-4A6C-A402-644DD8B2752C}" type="datetimeFigureOut">
              <a:rPr lang="fr-FR" smtClean="0"/>
              <a:t>01/12/2022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0DBA-5DB7-4303-9CD7-FE03DC9F81D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1276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C748E-E605-4A6C-A402-644DD8B2752C}" type="datetimeFigureOut">
              <a:rPr lang="fr-FR" smtClean="0"/>
              <a:t>01/12/2022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0DBA-5DB7-4303-9CD7-FE03DC9F81D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299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C748E-E605-4A6C-A402-644DD8B2752C}" type="datetimeFigureOut">
              <a:rPr lang="fr-FR" smtClean="0"/>
              <a:t>01/12/2022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0DBA-5DB7-4303-9CD7-FE03DC9F81D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417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C748E-E605-4A6C-A402-644DD8B2752C}" type="datetimeFigureOut">
              <a:rPr lang="fr-FR" smtClean="0"/>
              <a:t>01/12/2022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0DBA-5DB7-4303-9CD7-FE03DC9F81D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223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C748E-E605-4A6C-A402-644DD8B2752C}" type="datetimeFigureOut">
              <a:rPr lang="fr-FR" smtClean="0"/>
              <a:t>01/12/2022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E0DBA-5DB7-4303-9CD7-FE03DC9F81D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84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g"/><Relationship Id="rId7" Type="http://schemas.openxmlformats.org/officeDocument/2006/relationships/hyperlink" Target="http://www.o-r-a.eu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ontact@o-r-a.eu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@o-r-a.eu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hyperlink" Target="http://www.o-r-a.e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Une image contenant meubles, chaise, fauteuil&#10;&#10;Description générée automatiquement">
            <a:extLst>
              <a:ext uri="{FF2B5EF4-FFF2-40B4-BE49-F238E27FC236}">
                <a16:creationId xmlns:a16="http://schemas.microsoft.com/office/drawing/2014/main" id="{02A2F96B-E819-1B46-5D3D-8A7792C2FE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50" r="21707"/>
          <a:stretch/>
        </p:blipFill>
        <p:spPr>
          <a:xfrm>
            <a:off x="207127" y="1585848"/>
            <a:ext cx="3415764" cy="3917733"/>
          </a:xfrm>
          <a:prstGeom prst="rect">
            <a:avLst/>
          </a:prstGeom>
        </p:spPr>
      </p:pic>
      <p:pic>
        <p:nvPicPr>
          <p:cNvPr id="5" name="Image 4" descr="Une image contenant table&#10;&#10;Description générée automatiquement">
            <a:extLst>
              <a:ext uri="{FF2B5EF4-FFF2-40B4-BE49-F238E27FC236}">
                <a16:creationId xmlns:a16="http://schemas.microsoft.com/office/drawing/2014/main" id="{D404175A-2AD8-5DBA-2D7D-93B85362B2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2" r="24346" b="6963"/>
          <a:stretch/>
        </p:blipFill>
        <p:spPr>
          <a:xfrm>
            <a:off x="3622891" y="1585847"/>
            <a:ext cx="3737279" cy="3917733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9EE50629-6108-AC53-D73A-205FA77F1EA0}"/>
              </a:ext>
            </a:extLst>
          </p:cNvPr>
          <p:cNvSpPr txBox="1"/>
          <p:nvPr/>
        </p:nvSpPr>
        <p:spPr>
          <a:xfrm>
            <a:off x="983984" y="5572004"/>
            <a:ext cx="2015187" cy="461665"/>
          </a:xfrm>
          <a:prstGeom prst="rect">
            <a:avLst/>
          </a:prstGeom>
          <a:noFill/>
          <a:ln>
            <a:solidFill>
              <a:srgbClr val="B8534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Celotop 145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8F5AD6F-8312-2943-DC67-0DD50A2CD84B}"/>
              </a:ext>
            </a:extLst>
          </p:cNvPr>
          <p:cNvSpPr txBox="1"/>
          <p:nvPr/>
        </p:nvSpPr>
        <p:spPr>
          <a:xfrm>
            <a:off x="4560504" y="5572003"/>
            <a:ext cx="1983272" cy="461665"/>
          </a:xfrm>
          <a:prstGeom prst="rect">
            <a:avLst/>
          </a:prstGeom>
          <a:noFill/>
          <a:ln>
            <a:solidFill>
              <a:srgbClr val="B8534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Celotop 185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FC2D5E9-83F3-321F-A091-FCC24CF32EF1}"/>
              </a:ext>
            </a:extLst>
          </p:cNvPr>
          <p:cNvSpPr txBox="1"/>
          <p:nvPr/>
        </p:nvSpPr>
        <p:spPr>
          <a:xfrm>
            <a:off x="215714" y="6633036"/>
            <a:ext cx="71282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 fontAlgn="ctr"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r-FR" sz="24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celleuses de barquettes </a:t>
            </a:r>
          </a:p>
          <a:p>
            <a:pPr algn="ctr" fontAlgn="ctr"/>
            <a:r>
              <a:rPr lang="fr-FR" sz="24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à fermeture </a:t>
            </a:r>
            <a:r>
              <a:rPr lang="fr-FR" sz="24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électro-magnétique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3281AAF0-912D-C1CC-7AED-EFCCF8EC32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5896" y="8041213"/>
            <a:ext cx="5527880" cy="140549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D98800F-0E89-7218-C89A-FCD1A863DF1D}"/>
              </a:ext>
            </a:extLst>
          </p:cNvPr>
          <p:cNvSpPr/>
          <p:nvPr/>
        </p:nvSpPr>
        <p:spPr>
          <a:xfrm>
            <a:off x="0" y="-2935"/>
            <a:ext cx="7559675" cy="983411"/>
          </a:xfrm>
          <a:prstGeom prst="rect">
            <a:avLst/>
          </a:prstGeom>
          <a:solidFill>
            <a:srgbClr val="B85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64450DE-1319-4C1F-D864-98F24B043B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7" y="0"/>
            <a:ext cx="1212850" cy="1252220"/>
          </a:xfrm>
          <a:prstGeom prst="rect">
            <a:avLst/>
          </a:prstGeom>
        </p:spPr>
      </p:pic>
      <p:sp>
        <p:nvSpPr>
          <p:cNvPr id="7" name="Text Box 3">
            <a:extLst>
              <a:ext uri="{FF2B5EF4-FFF2-40B4-BE49-F238E27FC236}">
                <a16:creationId xmlns:a16="http://schemas.microsoft.com/office/drawing/2014/main" id="{4EA3A84F-B620-7D7E-DF14-0003DFE8229A}"/>
              </a:ext>
            </a:extLst>
          </p:cNvPr>
          <p:cNvSpPr txBox="1">
            <a:spLocks/>
          </p:cNvSpPr>
          <p:nvPr/>
        </p:nvSpPr>
        <p:spPr bwMode="auto">
          <a:xfrm>
            <a:off x="1367017" y="491704"/>
            <a:ext cx="6192658" cy="62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12700">
              <a:lnSpc>
                <a:spcPts val="2405"/>
              </a:lnSpc>
            </a:pPr>
            <a:r>
              <a:rPr lang="fr-FR" sz="24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GAMME ALIMENTAIRE </a:t>
            </a:r>
            <a:r>
              <a:rPr lang="fr-FR" sz="24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Celotop 145 - 185 </a:t>
            </a:r>
            <a:endParaRPr lang="fr-FR" sz="2400" dirty="0">
              <a:effectLst/>
              <a:latin typeface="Arial" panose="020B0604020202020204" pitchFamily="34" charset="0"/>
              <a:ea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10" name="Text Box 64">
            <a:extLst>
              <a:ext uri="{FF2B5EF4-FFF2-40B4-BE49-F238E27FC236}">
                <a16:creationId xmlns:a16="http://schemas.microsoft.com/office/drawing/2014/main" id="{6D2F4FDF-8D62-B15F-96CC-B10C3A9075C7}"/>
              </a:ext>
            </a:extLst>
          </p:cNvPr>
          <p:cNvSpPr txBox="1">
            <a:spLocks/>
          </p:cNvSpPr>
          <p:nvPr/>
        </p:nvSpPr>
        <p:spPr bwMode="auto">
          <a:xfrm>
            <a:off x="-305191" y="9770069"/>
            <a:ext cx="6418378" cy="931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>
            <a:defPPr>
              <a:defRPr lang="fr-FR"/>
            </a:defPPr>
            <a:lvl1pPr marL="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84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69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53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38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922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707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916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761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9590" algn="ctr">
              <a:spcBef>
                <a:spcPts val="1140"/>
              </a:spcBef>
            </a:pP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tél</a:t>
            </a:r>
            <a:r>
              <a:rPr lang="fr-FR" sz="1400" spc="-5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(33)</a:t>
            </a:r>
            <a:r>
              <a:rPr lang="fr-FR" sz="1400" spc="-4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04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74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00</a:t>
            </a:r>
            <a:r>
              <a:rPr lang="fr-FR" sz="1400" spc="-5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59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54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•</a:t>
            </a:r>
            <a:r>
              <a:rPr lang="fr-FR" sz="1400" spc="-4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  <a:hlinkClick r:id="rId6"/>
              </a:rPr>
              <a:t>contact@o-r-a.eu</a:t>
            </a:r>
            <a:endParaRPr lang="fr-FR" sz="1400" dirty="0">
              <a:latin typeface="Arial" panose="020B0604020202020204" pitchFamily="34" charset="0"/>
              <a:ea typeface="Georgia" panose="02040502050405020303" pitchFamily="18" charset="0"/>
              <a:cs typeface="Arial" panose="020B0604020202020204" pitchFamily="34" charset="0"/>
            </a:endParaRPr>
          </a:p>
          <a:p>
            <a:pPr marL="1799590" algn="ctr">
              <a:spcBef>
                <a:spcPts val="70"/>
              </a:spcBef>
            </a:pP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584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route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de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Saint-Bernard</a:t>
            </a:r>
            <a:r>
              <a:rPr lang="fr-FR" sz="1400" spc="-4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-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01600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Trévoux</a:t>
            </a:r>
            <a:r>
              <a:rPr lang="fr-FR" sz="1400" spc="-4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–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France</a:t>
            </a:r>
          </a:p>
          <a:p>
            <a:pPr marL="1799590" algn="ctr">
              <a:spcBef>
                <a:spcPts val="70"/>
              </a:spcBef>
            </a:pPr>
            <a:r>
              <a:rPr lang="fr-FR" sz="1400" dirty="0"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  <a:hlinkClick r:id="rId7"/>
              </a:rPr>
              <a:t>www.o-r-a.eu</a:t>
            </a:r>
            <a:endParaRPr lang="fr-FR" sz="1400" dirty="0">
              <a:latin typeface="Arial" panose="020B0604020202020204" pitchFamily="34" charset="0"/>
              <a:ea typeface="Georgia" panose="02040502050405020303" pitchFamily="18" charset="0"/>
              <a:cs typeface="Arial" panose="020B0604020202020204" pitchFamily="34" charset="0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33A6C8D1-251E-629A-0725-425D475B457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789" y="9439500"/>
            <a:ext cx="1257033" cy="131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366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:a16="http://schemas.microsoft.com/office/drawing/2014/main" id="{69D84272-3AF9-38F5-D943-CD03208BA36A}"/>
              </a:ext>
            </a:extLst>
          </p:cNvPr>
          <p:cNvSpPr txBox="1"/>
          <p:nvPr/>
        </p:nvSpPr>
        <p:spPr>
          <a:xfrm>
            <a:off x="358383" y="1819261"/>
            <a:ext cx="68429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Système de mise en pression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par verrouillage électromagnétique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Les machines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Celotop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vous garantissent :  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soudures infaillibles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résultat identique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quelque soit l’opérateur, sa force, sa condition physique ou sa formation</a:t>
            </a:r>
          </a:p>
        </p:txBody>
      </p:sp>
      <p:graphicFrame>
        <p:nvGraphicFramePr>
          <p:cNvPr id="2" name="Tableau 8">
            <a:extLst>
              <a:ext uri="{FF2B5EF4-FFF2-40B4-BE49-F238E27FC236}">
                <a16:creationId xmlns:a16="http://schemas.microsoft.com/office/drawing/2014/main" id="{20A4A660-3E4A-8431-D968-19246BAE45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234757"/>
              </p:ext>
            </p:extLst>
          </p:nvPr>
        </p:nvGraphicFramePr>
        <p:xfrm>
          <a:off x="358383" y="5103206"/>
          <a:ext cx="6842908" cy="3769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707">
                  <a:extLst>
                    <a:ext uri="{9D8B030D-6E8A-4147-A177-3AD203B41FA5}">
                      <a16:colId xmlns:a16="http://schemas.microsoft.com/office/drawing/2014/main" val="2786013789"/>
                    </a:ext>
                  </a:extLst>
                </a:gridCol>
                <a:gridCol w="2197232">
                  <a:extLst>
                    <a:ext uri="{9D8B030D-6E8A-4147-A177-3AD203B41FA5}">
                      <a16:colId xmlns:a16="http://schemas.microsoft.com/office/drawing/2014/main" val="1593601922"/>
                    </a:ext>
                  </a:extLst>
                </a:gridCol>
                <a:gridCol w="2280969">
                  <a:extLst>
                    <a:ext uri="{9D8B030D-6E8A-4147-A177-3AD203B41FA5}">
                      <a16:colId xmlns:a16="http://schemas.microsoft.com/office/drawing/2014/main" val="684925347"/>
                    </a:ext>
                  </a:extLst>
                </a:gridCol>
              </a:tblGrid>
              <a:tr h="3368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Caractéristiques Générales </a:t>
                      </a:r>
                    </a:p>
                  </a:txBody>
                  <a:tcPr anchor="ctr">
                    <a:solidFill>
                      <a:srgbClr val="B853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Celotop 145</a:t>
                      </a:r>
                    </a:p>
                  </a:txBody>
                  <a:tcPr anchor="ctr">
                    <a:solidFill>
                      <a:srgbClr val="B853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Celotop 185</a:t>
                      </a:r>
                    </a:p>
                  </a:txBody>
                  <a:tcPr anchor="ctr">
                    <a:solidFill>
                      <a:srgbClr val="B853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639397"/>
                  </a:ext>
                </a:extLst>
              </a:tr>
              <a:tr h="3926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 Maxi Barquette 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 180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 x 190 mm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061017"/>
                  </a:ext>
                </a:extLst>
              </a:tr>
              <a:tr h="3926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Encombrement (cm)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x 28 x 48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 x 34 x 54 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72695"/>
                  </a:ext>
                </a:extLst>
              </a:tr>
              <a:tr h="3926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Poids 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 Kg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Kg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083682"/>
                  </a:ext>
                </a:extLst>
              </a:tr>
              <a:tr h="3926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Puissance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 W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1100 W 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585035"/>
                  </a:ext>
                </a:extLst>
              </a:tr>
              <a:tr h="5319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Alimentation 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 V / 50-60 Hz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 V / 50-60 Hz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899356"/>
                  </a:ext>
                </a:extLst>
              </a:tr>
              <a:tr h="5319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Norme </a:t>
                      </a:r>
                    </a:p>
                  </a:txBody>
                  <a:tcPr anchor="ctr"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</a:t>
                      </a:r>
                    </a:p>
                  </a:txBody>
                  <a:tcPr anchor="ctr"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</a:t>
                      </a:r>
                    </a:p>
                  </a:txBody>
                  <a:tcPr anchor="ctr"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877471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70759B5F-9CA8-C697-AA82-28D423C88C07}"/>
              </a:ext>
            </a:extLst>
          </p:cNvPr>
          <p:cNvSpPr/>
          <p:nvPr/>
        </p:nvSpPr>
        <p:spPr>
          <a:xfrm>
            <a:off x="0" y="-2935"/>
            <a:ext cx="7559675" cy="983411"/>
          </a:xfrm>
          <a:prstGeom prst="rect">
            <a:avLst/>
          </a:prstGeom>
          <a:solidFill>
            <a:srgbClr val="B85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1E1A3ECF-A29D-80F0-5486-1E51AD36A4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7" y="0"/>
            <a:ext cx="1212850" cy="1252220"/>
          </a:xfrm>
          <a:prstGeom prst="rect">
            <a:avLst/>
          </a:prstGeom>
        </p:spPr>
      </p:pic>
      <p:sp>
        <p:nvSpPr>
          <p:cNvPr id="10" name="Text Box 3">
            <a:extLst>
              <a:ext uri="{FF2B5EF4-FFF2-40B4-BE49-F238E27FC236}">
                <a16:creationId xmlns:a16="http://schemas.microsoft.com/office/drawing/2014/main" id="{CB8C8E96-AEF0-73E0-8A18-F9140D04B344}"/>
              </a:ext>
            </a:extLst>
          </p:cNvPr>
          <p:cNvSpPr txBox="1">
            <a:spLocks/>
          </p:cNvSpPr>
          <p:nvPr/>
        </p:nvSpPr>
        <p:spPr bwMode="auto">
          <a:xfrm>
            <a:off x="1367017" y="491704"/>
            <a:ext cx="6192658" cy="62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12700">
              <a:lnSpc>
                <a:spcPts val="2405"/>
              </a:lnSpc>
            </a:pPr>
            <a:r>
              <a:rPr lang="fr-FR" sz="24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GAMME ALIMENTAIRE </a:t>
            </a:r>
            <a:r>
              <a:rPr lang="fr-FR" sz="24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Celotop 145 - 185 </a:t>
            </a:r>
            <a:endParaRPr lang="fr-FR" sz="2400" dirty="0">
              <a:effectLst/>
              <a:latin typeface="Arial" panose="020B0604020202020204" pitchFamily="34" charset="0"/>
              <a:ea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11" name="Text Box 64">
            <a:extLst>
              <a:ext uri="{FF2B5EF4-FFF2-40B4-BE49-F238E27FC236}">
                <a16:creationId xmlns:a16="http://schemas.microsoft.com/office/drawing/2014/main" id="{94188DF4-3BEE-FCB6-EDDB-9CD9304CD4B3}"/>
              </a:ext>
            </a:extLst>
          </p:cNvPr>
          <p:cNvSpPr txBox="1">
            <a:spLocks/>
          </p:cNvSpPr>
          <p:nvPr/>
        </p:nvSpPr>
        <p:spPr bwMode="auto">
          <a:xfrm>
            <a:off x="-305191" y="9770069"/>
            <a:ext cx="6418378" cy="931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>
            <a:defPPr>
              <a:defRPr lang="fr-FR"/>
            </a:defPPr>
            <a:lvl1pPr marL="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84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69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53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38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922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707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916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761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9590" algn="ctr">
              <a:spcBef>
                <a:spcPts val="1140"/>
              </a:spcBef>
            </a:pP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tél</a:t>
            </a:r>
            <a:r>
              <a:rPr lang="fr-FR" sz="1400" spc="-5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(33)</a:t>
            </a:r>
            <a:r>
              <a:rPr lang="fr-FR" sz="1400" spc="-4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04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74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00</a:t>
            </a:r>
            <a:r>
              <a:rPr lang="fr-FR" sz="1400" spc="-5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59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54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•</a:t>
            </a:r>
            <a:r>
              <a:rPr lang="fr-FR" sz="1400" spc="-4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  <a:hlinkClick r:id="rId3"/>
              </a:rPr>
              <a:t>contact@o-r-a.eu</a:t>
            </a:r>
            <a:endParaRPr lang="fr-FR" sz="1400" dirty="0">
              <a:latin typeface="Arial" panose="020B0604020202020204" pitchFamily="34" charset="0"/>
              <a:ea typeface="Georgia" panose="02040502050405020303" pitchFamily="18" charset="0"/>
              <a:cs typeface="Arial" panose="020B0604020202020204" pitchFamily="34" charset="0"/>
            </a:endParaRPr>
          </a:p>
          <a:p>
            <a:pPr marL="1799590" algn="ctr">
              <a:spcBef>
                <a:spcPts val="70"/>
              </a:spcBef>
            </a:pP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584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route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de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Saint-Bernard</a:t>
            </a:r>
            <a:r>
              <a:rPr lang="fr-FR" sz="1400" spc="-4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-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01600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Trévoux</a:t>
            </a:r>
            <a:r>
              <a:rPr lang="fr-FR" sz="1400" spc="-4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–</a:t>
            </a:r>
            <a:r>
              <a:rPr lang="fr-FR" sz="1400" spc="-45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231F20"/>
                </a:solidFill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</a:rPr>
              <a:t>France</a:t>
            </a:r>
          </a:p>
          <a:p>
            <a:pPr marL="1799590" algn="ctr">
              <a:spcBef>
                <a:spcPts val="70"/>
              </a:spcBef>
            </a:pPr>
            <a:r>
              <a:rPr lang="fr-FR" sz="1400" dirty="0">
                <a:latin typeface="Arial" panose="020B0604020202020204" pitchFamily="34" charset="0"/>
                <a:ea typeface="Georgia" panose="02040502050405020303" pitchFamily="18" charset="0"/>
                <a:cs typeface="Arial" panose="020B0604020202020204" pitchFamily="34" charset="0"/>
                <a:hlinkClick r:id="rId4"/>
              </a:rPr>
              <a:t>www.o-r-a.eu</a:t>
            </a:r>
            <a:endParaRPr lang="fr-FR" sz="1400" dirty="0">
              <a:latin typeface="Arial" panose="020B0604020202020204" pitchFamily="34" charset="0"/>
              <a:ea typeface="Georgia" panose="02040502050405020303" pitchFamily="18" charset="0"/>
              <a:cs typeface="Arial" panose="020B0604020202020204" pitchFamily="34" charset="0"/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F50870CB-5432-8D7E-4911-88655ABFE7C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789" y="9439500"/>
            <a:ext cx="1257033" cy="131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5874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166</Words>
  <Application>Microsoft Office PowerPoint</Application>
  <PresentationFormat>Personnalisé</PresentationFormat>
  <Paragraphs>40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Marketing</dc:creator>
  <cp:lastModifiedBy>Marketing</cp:lastModifiedBy>
  <cp:revision>14</cp:revision>
  <dcterms:created xsi:type="dcterms:W3CDTF">2022-11-02T09:21:28Z</dcterms:created>
  <dcterms:modified xsi:type="dcterms:W3CDTF">2022-12-01T15:21:59Z</dcterms:modified>
</cp:coreProperties>
</file>